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75" r:id="rId2"/>
    <p:sldId id="276" r:id="rId3"/>
    <p:sldId id="277" r:id="rId4"/>
    <p:sldId id="28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3"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4/23/2017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4/23/2017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4/23/2017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4/23/2017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4/23/2017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drugbank.ca/drugs/DB0945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Insulin Beef </a:t>
            </a:r>
          </a:p>
        </p:txBody>
      </p:sp>
      <p:sp>
        <p:nvSpPr>
          <p:cNvPr id="10" name="Content Placeholder 9"/>
          <p:cNvSpPr>
            <a:spLocks noGrp="1"/>
          </p:cNvSpPr>
          <p:nvPr>
            <p:ph idx="1"/>
          </p:nvPr>
        </p:nvSpPr>
        <p:spPr/>
        <p:txBody>
          <a:bodyPr>
            <a:normAutofit/>
          </a:bodyPr>
          <a:lstStyle/>
          <a:p>
            <a:pPr>
              <a:lnSpc>
                <a:spcPct val="110000"/>
              </a:lnSpc>
            </a:pPr>
            <a:r>
              <a:rPr lang="en-US" b="1" dirty="0" err="1">
                <a:latin typeface="Times New Roman" panose="02020603050405020304" pitchFamily="18" charset="0"/>
                <a:cs typeface="Times New Roman" pitchFamily="18" charset="0"/>
              </a:rPr>
              <a:t>Drugbank</a:t>
            </a:r>
            <a:r>
              <a:rPr lang="en-US" b="1" dirty="0">
                <a:latin typeface="Times New Roman" pitchFamily="18" charset="0"/>
                <a:cs typeface="Times New Roman" pitchFamily="18" charset="0"/>
              </a:rPr>
              <a:t> </a:t>
            </a:r>
            <a:r>
              <a:rPr lang="en-US" b="1">
                <a:latin typeface="Times New Roman" pitchFamily="18" charset="0"/>
                <a:cs typeface="Times New Roman" pitchFamily="18" charset="0"/>
              </a:rPr>
              <a:t>ID </a:t>
            </a:r>
            <a:r>
              <a:rPr lang="en-US" smtClean="0">
                <a:latin typeface="Times New Roman" pitchFamily="18" charset="0"/>
                <a:cs typeface="Times New Roman" pitchFamily="18" charset="0"/>
              </a:rPr>
              <a:t>: </a:t>
            </a:r>
            <a:r>
              <a:rPr lang="en-US">
                <a:hlinkClick r:id="rId2"/>
              </a:rPr>
              <a:t>DB09456</a:t>
            </a:r>
            <a:endParaRPr lang="en-US" dirty="0" smtClean="0">
              <a:latin typeface="Times New Roman" pitchFamily="18" charset="0"/>
              <a:cs typeface="Times New Roman" pitchFamily="18" charset="0"/>
            </a:endParaRPr>
          </a:p>
          <a:p>
            <a:pPr>
              <a:lnSpc>
                <a:spcPct val="110000"/>
              </a:lnSpc>
            </a:pPr>
            <a:r>
              <a:rPr lang="en-US" b="1" dirty="0">
                <a:latin typeface="Times New Roman" panose="02020603050405020304" pitchFamily="18" charset="0"/>
                <a:cs typeface="Times New Roman" panose="02020603050405020304" pitchFamily="18" charset="0"/>
              </a:rPr>
              <a:t>Molecular Weight (Daltons)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5733.5 </a:t>
            </a:r>
            <a:endParaRPr lang="en-US" dirty="0" smtClean="0">
              <a:latin typeface="Times New Roman" panose="02020603050405020304" pitchFamily="18" charset="0"/>
              <a:cs typeface="Times New Roman" panose="02020603050405020304" pitchFamily="18" charset="0"/>
            </a:endParaRPr>
          </a:p>
          <a:p>
            <a:pPr>
              <a:lnSpc>
                <a:spcPct val="110000"/>
              </a:lnSpc>
            </a:pPr>
            <a:r>
              <a:rPr lang="en-US" b="1" dirty="0" smtClean="0">
                <a:latin typeface="Times New Roman" panose="02020603050405020304" pitchFamily="18" charset="0"/>
                <a:cs typeface="Times New Roman" panose="02020603050405020304" pitchFamily="18" charset="0"/>
              </a:rPr>
              <a:t>Chemical </a:t>
            </a:r>
            <a:r>
              <a:rPr lang="en-US" b="1" dirty="0">
                <a:latin typeface="Times New Roman" panose="02020603050405020304" pitchFamily="18" charset="0"/>
                <a:cs typeface="Times New Roman" panose="02020603050405020304" pitchFamily="18" charset="0"/>
              </a:rPr>
              <a:t>Formula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C254H377N65O75S6 </a:t>
            </a:r>
            <a:endParaRPr lang="en-US" dirty="0" smtClean="0">
              <a:latin typeface="Times New Roman" panose="02020603050405020304" pitchFamily="18" charset="0"/>
              <a:cs typeface="Times New Roman" panose="02020603050405020304" pitchFamily="18" charset="0"/>
            </a:endParaRPr>
          </a:p>
          <a:p>
            <a:pPr>
              <a:lnSpc>
                <a:spcPct val="110000"/>
              </a:lnSpc>
            </a:pPr>
            <a:r>
              <a:rPr lang="en-US" b="1" dirty="0" smtClean="0">
                <a:latin typeface="Times New Roman" panose="02020603050405020304" pitchFamily="18" charset="0"/>
                <a:cs typeface="Times New Roman" pitchFamily="18" charset="0"/>
              </a:rPr>
              <a:t>Description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p>
          <a:p>
            <a:pPr algn="just">
              <a:lnSpc>
                <a:spcPct val="110000"/>
              </a:lnSpc>
            </a:pPr>
            <a:r>
              <a:rPr lang="en-US" dirty="0">
                <a:latin typeface="Times New Roman" pitchFamily="18" charset="0"/>
                <a:cs typeface="Times New Roman" pitchFamily="18" charset="0"/>
              </a:rPr>
              <a:t>Insulin isolated from cattle pancreas. Composed of alpha and beta chains, processed from pro-insulin. Forms a </a:t>
            </a:r>
            <a:r>
              <a:rPr lang="en-US" dirty="0" err="1">
                <a:latin typeface="Times New Roman" panose="02020603050405020304" pitchFamily="18" charset="0"/>
                <a:cs typeface="Times New Roman" panose="02020603050405020304" pitchFamily="18" charset="0"/>
              </a:rPr>
              <a:t>hexameric</a:t>
            </a:r>
            <a:r>
              <a:rPr lang="en-US" dirty="0">
                <a:latin typeface="Times New Roman" panose="02020603050405020304" pitchFamily="18" charset="0"/>
                <a:cs typeface="Times New Roman" panose="02020603050405020304" pitchFamily="18" charset="0"/>
              </a:rPr>
              <a:t> structure. </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34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620688"/>
            <a:ext cx="8142728" cy="5616624"/>
          </a:xfrm>
        </p:spPr>
        <p:txBody>
          <a:bodyPr>
            <a:noAutofit/>
          </a:bodyPr>
          <a:lstStyle/>
          <a:p>
            <a:pPr algn="just"/>
            <a:r>
              <a:rPr lang="en-US" b="1" dirty="0" smtClean="0">
                <a:solidFill>
                  <a:schemeClr val="tx2"/>
                </a:solidFill>
                <a:latin typeface="Times New Roman" panose="02020603050405020304" pitchFamily="18" charset="0"/>
                <a:cs typeface="Times New Roman" pitchFamily="18" charset="0"/>
              </a:rPr>
              <a:t>Indication</a:t>
            </a:r>
            <a:r>
              <a:rPr lang="en-US" dirty="0" smtClean="0">
                <a:solidFill>
                  <a:schemeClr val="tx2"/>
                </a:solidFill>
                <a:latin typeface="Times New Roman" pitchFamily="18" charset="0"/>
                <a:cs typeface="Times New Roman" pitchFamily="18" charset="0"/>
              </a:rPr>
              <a:t> :</a:t>
            </a:r>
          </a:p>
          <a:p>
            <a:pPr algn="just"/>
            <a:r>
              <a:rPr lang="en-US" dirty="0">
                <a:solidFill>
                  <a:schemeClr val="tx2"/>
                </a:solidFill>
                <a:latin typeface="Times New Roman" panose="02020603050405020304" pitchFamily="18" charset="0"/>
                <a:cs typeface="Times New Roman" panose="02020603050405020304" pitchFamily="18" charset="0"/>
              </a:rPr>
              <a:t>For the treatment of type I and II diabetes mellitus. </a:t>
            </a:r>
            <a:endParaRPr lang="en-US" dirty="0" smtClean="0">
              <a:solidFill>
                <a:schemeClr val="tx2"/>
              </a:solidFill>
              <a:latin typeface="Times New Roman" panose="02020603050405020304" pitchFamily="18" charset="0"/>
              <a:cs typeface="Times New Roman" panose="02020603050405020304" pitchFamily="18" charset="0"/>
            </a:endParaRPr>
          </a:p>
          <a:p>
            <a:pPr algn="just"/>
            <a:endParaRPr lang="en-US" b="1" dirty="0">
              <a:solidFill>
                <a:schemeClr val="tx2"/>
              </a:solidFill>
              <a:latin typeface="Times New Roman" pitchFamily="18" charset="0"/>
              <a:cs typeface="Times New Roman" pitchFamily="18" charset="0"/>
            </a:endParaRPr>
          </a:p>
          <a:p>
            <a:pPr algn="just"/>
            <a:r>
              <a:rPr lang="en-US" b="1" dirty="0" smtClean="0">
                <a:solidFill>
                  <a:schemeClr val="tx2"/>
                </a:solidFill>
                <a:latin typeface="Times New Roman" pitchFamily="18" charset="0"/>
                <a:cs typeface="Times New Roman" pitchFamily="18" charset="0"/>
              </a:rPr>
              <a:t>Pharmacodynamics </a:t>
            </a:r>
            <a:r>
              <a:rPr lang="en-US" dirty="0" smtClean="0">
                <a:solidFill>
                  <a:schemeClr val="tx2"/>
                </a:solidFill>
                <a:latin typeface="Times New Roman" pitchFamily="18" charset="0"/>
                <a:cs typeface="Times New Roman" pitchFamily="18" charset="0"/>
              </a:rPr>
              <a:t>: </a:t>
            </a:r>
          </a:p>
          <a:p>
            <a:pPr algn="just"/>
            <a:r>
              <a:rPr lang="en-US" dirty="0">
                <a:solidFill>
                  <a:schemeClr val="tx2"/>
                </a:solidFill>
                <a:latin typeface="Times New Roman" panose="02020603050405020304" pitchFamily="18" charset="0"/>
                <a:cs typeface="Times New Roman" panose="02020603050405020304" pitchFamily="18" charset="0"/>
              </a:rPr>
              <a:t>Insulin is used in the treatment of type I and type II diabetes. The primary activity of insulin is the regulation of glucose metabolism. In muscle and other tissues (except the brain), insulin causes rapid transport of glucose and amino acids </a:t>
            </a:r>
            <a:r>
              <a:rPr lang="en-US" dirty="0" err="1">
                <a:solidFill>
                  <a:schemeClr val="tx2"/>
                </a:solidFill>
                <a:latin typeface="Times New Roman" panose="02020603050405020304" pitchFamily="18" charset="0"/>
                <a:cs typeface="Times New Roman" panose="02020603050405020304" pitchFamily="18" charset="0"/>
              </a:rPr>
              <a:t>intracellularly</a:t>
            </a:r>
            <a:r>
              <a:rPr lang="en-US" dirty="0">
                <a:solidFill>
                  <a:schemeClr val="tx2"/>
                </a:solidFill>
                <a:latin typeface="Times New Roman" panose="02020603050405020304" pitchFamily="18" charset="0"/>
                <a:cs typeface="Times New Roman" panose="02020603050405020304" pitchFamily="18" charset="0"/>
              </a:rPr>
              <a:t>. It also promotes anabolism, and inhibits protein catabolism. In the liver, insulin promotes the uptake and storage of glucose in the form of glycogen, inhibits gluconeogenesis, and promotes the conversion of excess glucose into fat. </a:t>
            </a:r>
            <a:endParaRPr lang="en-US" dirty="0" smtClean="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3271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3861048"/>
            <a:ext cx="8316416" cy="2592288"/>
          </a:xfrm>
        </p:spPr>
        <p:txBody>
          <a:bodyPr>
            <a:noAutofit/>
          </a:bodyPr>
          <a:lstStyle/>
          <a:p>
            <a:pPr algn="just">
              <a:lnSpc>
                <a:spcPct val="150000"/>
              </a:lnSpc>
            </a:pPr>
            <a:r>
              <a:rPr lang="en-US" sz="2200" b="1" dirty="0">
                <a:solidFill>
                  <a:schemeClr val="tx2"/>
                </a:solidFill>
                <a:latin typeface="Times New Roman" panose="02020603050405020304" pitchFamily="18" charset="0"/>
                <a:cs typeface="Times New Roman" pitchFamily="18" charset="0"/>
              </a:rPr>
              <a:t>Mechanism of action </a:t>
            </a:r>
            <a:r>
              <a:rPr lang="en-US" sz="2200" dirty="0">
                <a:solidFill>
                  <a:schemeClr val="tx2"/>
                </a:solidFill>
                <a:latin typeface="Times New Roman" pitchFamily="18" charset="0"/>
                <a:cs typeface="Times New Roman" pitchFamily="18" charset="0"/>
              </a:rPr>
              <a:t>: </a:t>
            </a:r>
          </a:p>
          <a:p>
            <a:pPr algn="just">
              <a:lnSpc>
                <a:spcPct val="150000"/>
              </a:lnSpc>
            </a:pPr>
            <a:r>
              <a:rPr lang="en-US" sz="2200" dirty="0">
                <a:solidFill>
                  <a:schemeClr val="tx2"/>
                </a:solidFill>
                <a:latin typeface="Times New Roman" pitchFamily="18" charset="0"/>
                <a:cs typeface="Times New Roman" pitchFamily="18" charset="0"/>
              </a:rPr>
              <a:t>Insulin binds to the insulin receptor (IR), a </a:t>
            </a:r>
            <a:r>
              <a:rPr lang="en-US" sz="2200" dirty="0" err="1">
                <a:solidFill>
                  <a:schemeClr val="tx2"/>
                </a:solidFill>
                <a:latin typeface="Times New Roman" panose="02020603050405020304" pitchFamily="18" charset="0"/>
                <a:cs typeface="Times New Roman" panose="02020603050405020304" pitchFamily="18" charset="0"/>
              </a:rPr>
              <a:t>heterotetrameric</a:t>
            </a:r>
            <a:r>
              <a:rPr lang="en-US" sz="2200" dirty="0">
                <a:solidFill>
                  <a:schemeClr val="tx2"/>
                </a:solidFill>
                <a:latin typeface="Times New Roman" panose="02020603050405020304" pitchFamily="18" charset="0"/>
                <a:cs typeface="Times New Roman" panose="02020603050405020304" pitchFamily="18" charset="0"/>
              </a:rPr>
              <a:t> protein consisting of two extracellular alpha units and two </a:t>
            </a:r>
            <a:r>
              <a:rPr lang="en-US" sz="2200" dirty="0" err="1">
                <a:solidFill>
                  <a:schemeClr val="tx2"/>
                </a:solidFill>
                <a:latin typeface="Times New Roman" panose="02020603050405020304" pitchFamily="18" charset="0"/>
                <a:cs typeface="Times New Roman" panose="02020603050405020304" pitchFamily="18" charset="0"/>
              </a:rPr>
              <a:t>transmembrane</a:t>
            </a:r>
            <a:r>
              <a:rPr lang="en-US" sz="2200" dirty="0">
                <a:solidFill>
                  <a:schemeClr val="tx2"/>
                </a:solidFill>
                <a:latin typeface="Times New Roman" panose="02020603050405020304" pitchFamily="18" charset="0"/>
                <a:cs typeface="Times New Roman" panose="02020603050405020304" pitchFamily="18" charset="0"/>
              </a:rPr>
              <a:t> beta units. The binding of insulin to the alpha subunit of IR stimulates the tyrosine kinase activity intrinsic to the beta subunit of the receptor. The bound receptor is able to </a:t>
            </a:r>
            <a:r>
              <a:rPr lang="en-US" sz="2200" dirty="0" err="1">
                <a:solidFill>
                  <a:schemeClr val="tx2"/>
                </a:solidFill>
                <a:latin typeface="Times New Roman" panose="02020603050405020304" pitchFamily="18" charset="0"/>
                <a:cs typeface="Times New Roman" panose="02020603050405020304" pitchFamily="18" charset="0"/>
              </a:rPr>
              <a:t>autophosphorylate</a:t>
            </a:r>
            <a:r>
              <a:rPr lang="en-US" sz="2200" dirty="0">
                <a:solidFill>
                  <a:schemeClr val="tx2"/>
                </a:solidFill>
                <a:latin typeface="Times New Roman" panose="02020603050405020304" pitchFamily="18" charset="0"/>
                <a:cs typeface="Times New Roman" panose="02020603050405020304" pitchFamily="18" charset="0"/>
              </a:rPr>
              <a:t> and phosphorylate numerous intracellular substrates such as insulin receptor substrates (IRS) proteins, </a:t>
            </a:r>
            <a:r>
              <a:rPr lang="en-US" sz="2200" dirty="0" err="1">
                <a:solidFill>
                  <a:schemeClr val="tx2"/>
                </a:solidFill>
                <a:latin typeface="Times New Roman" panose="02020603050405020304" pitchFamily="18" charset="0"/>
                <a:cs typeface="Times New Roman" panose="02020603050405020304" pitchFamily="18" charset="0"/>
              </a:rPr>
              <a:t>Cbl</a:t>
            </a:r>
            <a:r>
              <a:rPr lang="en-US" sz="2200" dirty="0">
                <a:solidFill>
                  <a:schemeClr val="tx2"/>
                </a:solidFill>
                <a:latin typeface="Times New Roman" panose="02020603050405020304" pitchFamily="18" charset="0"/>
                <a:cs typeface="Times New Roman" panose="02020603050405020304" pitchFamily="18" charset="0"/>
              </a:rPr>
              <a:t>, APS, </a:t>
            </a:r>
            <a:r>
              <a:rPr lang="en-US" sz="2200" dirty="0" err="1">
                <a:solidFill>
                  <a:schemeClr val="tx2"/>
                </a:solidFill>
                <a:latin typeface="Times New Roman" panose="02020603050405020304" pitchFamily="18" charset="0"/>
                <a:cs typeface="Times New Roman" panose="02020603050405020304" pitchFamily="18" charset="0"/>
              </a:rPr>
              <a:t>Shc</a:t>
            </a:r>
            <a:r>
              <a:rPr lang="en-US" sz="2200" dirty="0">
                <a:solidFill>
                  <a:schemeClr val="tx2"/>
                </a:solidFill>
                <a:latin typeface="Times New Roman" panose="02020603050405020304" pitchFamily="18" charset="0"/>
                <a:cs typeface="Times New Roman" panose="02020603050405020304" pitchFamily="18" charset="0"/>
              </a:rPr>
              <a:t> and Gab 1. These activated proteins, in turn, lead to the activation of downstream signaling molecules including PI3 kinase and </a:t>
            </a:r>
            <a:r>
              <a:rPr lang="en-US" sz="2200" dirty="0" err="1">
                <a:solidFill>
                  <a:schemeClr val="tx2"/>
                </a:solidFill>
                <a:latin typeface="Times New Roman" panose="02020603050405020304" pitchFamily="18" charset="0"/>
                <a:cs typeface="Times New Roman" panose="02020603050405020304" pitchFamily="18" charset="0"/>
              </a:rPr>
              <a:t>Akt</a:t>
            </a:r>
            <a:r>
              <a:rPr lang="en-US" sz="2200" dirty="0">
                <a:solidFill>
                  <a:schemeClr val="tx2"/>
                </a:solidFill>
                <a:latin typeface="Times New Roman" panose="02020603050405020304" pitchFamily="18" charset="0"/>
                <a:cs typeface="Times New Roman" panose="02020603050405020304" pitchFamily="18" charset="0"/>
              </a:rPr>
              <a:t>. </a:t>
            </a:r>
            <a:r>
              <a:rPr lang="en-US" sz="2200" dirty="0" err="1">
                <a:solidFill>
                  <a:schemeClr val="tx2"/>
                </a:solidFill>
                <a:latin typeface="Times New Roman" panose="02020603050405020304" pitchFamily="18" charset="0"/>
                <a:cs typeface="Times New Roman" panose="02020603050405020304" pitchFamily="18" charset="0"/>
              </a:rPr>
              <a:t>Akt</a:t>
            </a:r>
            <a:r>
              <a:rPr lang="en-US" sz="2200" dirty="0">
                <a:solidFill>
                  <a:schemeClr val="tx2"/>
                </a:solidFill>
                <a:latin typeface="Times New Roman" panose="02020603050405020304" pitchFamily="18" charset="0"/>
                <a:cs typeface="Times New Roman" panose="02020603050405020304" pitchFamily="18" charset="0"/>
              </a:rPr>
              <a:t> regulates the activity of glucose transporter 4 (GLUT4) and protein kinase C (PKC) which play a critical role in metabolism. </a:t>
            </a:r>
          </a:p>
        </p:txBody>
      </p:sp>
    </p:spTree>
    <p:extLst>
      <p:ext uri="{BB962C8B-B14F-4D97-AF65-F5344CB8AC3E}">
        <p14:creationId xmlns:p14="http://schemas.microsoft.com/office/powerpoint/2010/main" val="14394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88840"/>
            <a:ext cx="8064896" cy="864096"/>
          </a:xfrm>
        </p:spPr>
        <p:txBody>
          <a:bodyPr>
            <a:noAutofit/>
          </a:bodyPr>
          <a:lstStyle/>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Useful links</a:t>
            </a:r>
          </a:p>
          <a:p>
            <a:endParaRPr lang="en-US" sz="2400" dirty="0" smtClean="0">
              <a:solidFill>
                <a:schemeClr val="tx1"/>
              </a:solidFill>
              <a:latin typeface="Times New Roman" pitchFamily="18" charset="0"/>
              <a:cs typeface="Times New Roman" pitchFamily="18" charset="0"/>
            </a:endParaRPr>
          </a:p>
          <a:p>
            <a:r>
              <a:rPr lang="en-US" sz="1600" dirty="0"/>
              <a:t>http://www.newdruginfo.com/pharmacopeia/usp28/v28230/usp28nf23s0_m40520.htm </a:t>
            </a:r>
            <a:endParaRPr lang="en-US"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00490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223</TotalTime>
  <Words>279</Words>
  <Application>Microsoft Office PowerPoint</Application>
  <PresentationFormat>On-screen Show (4:3)</PresentationFormat>
  <Paragraphs>25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Cambria</vt:lpstr>
      <vt:lpstr>Times New Roman</vt:lpstr>
      <vt:lpstr>Adjacency</vt:lpstr>
      <vt:lpstr>Insulin Beef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shasta kalra</cp:lastModifiedBy>
  <cp:revision>28</cp:revision>
  <dcterms:created xsi:type="dcterms:W3CDTF">2014-12-29T07:14:40Z</dcterms:created>
  <dcterms:modified xsi:type="dcterms:W3CDTF">2017-04-23T14:57:22Z</dcterms:modified>
</cp:coreProperties>
</file>